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5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46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6260E-BB98-4C6A-BBD9-8B99D1120AA3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486A-3A8D-4AB8-B9FB-43E61AF25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ibosome" TargetMode="External"/><Relationship Id="rId3" Type="http://schemas.openxmlformats.org/officeDocument/2006/relationships/hyperlink" Target="https://en.wikipedia.org/wiki/Genome" TargetMode="External"/><Relationship Id="rId7" Type="http://schemas.openxmlformats.org/officeDocument/2006/relationships/hyperlink" Target="https://en.wikipedia.org/wiki/Host_cel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rotein" TargetMode="External"/><Relationship Id="rId5" Type="http://schemas.openxmlformats.org/officeDocument/2006/relationships/hyperlink" Target="https://en.wikipedia.org/wiki/Translation_(biology)" TargetMode="External"/><Relationship Id="rId4" Type="http://schemas.openxmlformats.org/officeDocument/2006/relationships/hyperlink" Target="https://en.wikipedia.org/wiki/Messenger_RN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0BDBF-AE35-408B-97FA-373CD3CB069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4835E-C071-4DC6-A6F0-14069D9773A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F7FCF-99B8-4AE5-8B50-FBFBE6EF121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2FB7B-E7F9-4726-8CD2-9EE14ED9E2F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6BDFE-9DD0-43D3-9087-2312A6147D4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0C8BC-AB99-4172-8359-020DD922FA6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215A2-2B2B-47AF-B4CB-F8C863567AD3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CD61-6232-4ECC-91F0-520D9D50539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99F5C-37B8-4D8C-B231-C063489C027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9502F-C912-47F9-9B6F-70EBF55B46F8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AFF17-1D65-4801-B804-A7093739F072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8C862-B7AB-411F-88E0-96F41B4D158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6216-4D1E-4C0D-B9EC-EDAB064DAA10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9AF92-0C94-4BE3-BED6-27A85273DCA0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65D52-17FA-4FB5-9FA1-E1E0C12A7BA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Positive-sense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ssRNA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viruses have genetic material that can function both as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enome"/>
              </a:rPr>
              <a:t>genome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essenger RNA"/>
              </a:rPr>
              <a:t>messenger RNA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it can be directly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ranslation (biology)"/>
              </a:rPr>
              <a:t>translated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rotein"/>
              </a:rPr>
              <a:t>protein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Host cell"/>
              </a:rPr>
              <a:t>host cell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host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Ribosome"/>
              </a:rPr>
              <a:t>ribosomes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EE670-B69E-4B64-B418-3D107527D23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60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53882-86CA-4C4A-A9DF-002EBF819893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FC6E3-FA98-4631-9490-8FA27B959CE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25913-15A4-431D-860F-3C840D8BC4BA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E74CC-5883-443D-9BF6-94F7874ED3C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58391-833A-4ACB-B40B-172A67681ED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FFE7C-AABB-461A-B7D1-6BE9149C375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600700" y="685800"/>
            <a:ext cx="3543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E148-8368-4F74-8F1B-837BE85F3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658A-AF02-4C84-B59C-D204C23D3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685800"/>
            <a:ext cx="3543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0700" y="685800"/>
            <a:ext cx="3543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00700" y="3695700"/>
            <a:ext cx="3543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489C-0C9A-457D-B409-EA1F04ED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D4731-0302-4367-B965-0DD89F91B8ED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2438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Taxonomy of Viruses</a:t>
            </a:r>
            <a:b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Dr.Sonal</a:t>
            </a:r>
            <a:r>
              <a:rPr lang="en-US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8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ishra</a:t>
            </a:r>
            <a:endParaRPr lang="en-US" sz="8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1" y="1080045"/>
            <a:ext cx="9131719" cy="52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531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Classification of Viruses - Examples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•</a:t>
            </a:r>
            <a:r>
              <a:rPr lang="en-GB" b="1" dirty="0"/>
              <a:t>DNA viruses 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 err="1"/>
              <a:t>Herpesviridae</a:t>
            </a:r>
            <a:r>
              <a:rPr lang="en-GB" b="1" dirty="0"/>
              <a:t> (herpesviruses) </a:t>
            </a:r>
          </a:p>
          <a:p>
            <a:pPr algn="just"/>
            <a:r>
              <a:rPr lang="en-GB" dirty="0"/>
              <a:t>Enveloped dsDNA viruses. </a:t>
            </a:r>
          </a:p>
          <a:p>
            <a:pPr algn="just"/>
            <a:r>
              <a:rPr lang="en-GB" dirty="0"/>
              <a:t>E.g. Herpes simplex virus 1&amp;2, varicella-zoster virus, cytomegalovirus and Epstein-Barr virus. </a:t>
            </a:r>
          </a:p>
          <a:p>
            <a:pPr algn="just"/>
            <a:r>
              <a:rPr lang="en-US" dirty="0"/>
              <a:t>Widely distributed in nature &amp; most animals are infected with herpesviruses (one or more of them). </a:t>
            </a:r>
          </a:p>
          <a:p>
            <a:pPr algn="just"/>
            <a:r>
              <a:rPr lang="en-US" dirty="0"/>
              <a:t>When cells are infected with some herpesviruses, the viral DNA can become a provirus and exhibit ‘</a:t>
            </a:r>
            <a:r>
              <a:rPr lang="en-US" b="1" dirty="0"/>
              <a:t>latency</a:t>
            </a:r>
            <a:r>
              <a:rPr lang="en-US" dirty="0"/>
              <a:t>’. </a:t>
            </a:r>
          </a:p>
          <a:p>
            <a:pPr algn="just"/>
            <a:r>
              <a:rPr lang="en-US" dirty="0"/>
              <a:t>Viral latency indicates the virus ability to remain in host cells, usually neurons, for long time. </a:t>
            </a:r>
          </a:p>
          <a:p>
            <a:pPr algn="just"/>
            <a:r>
              <a:rPr lang="en-US" dirty="0"/>
              <a:t>The latent virus can be reactivated later to cause a new episode of a disease, e.g. </a:t>
            </a:r>
            <a:r>
              <a:rPr lang="en-US" dirty="0">
                <a:solidFill>
                  <a:srgbClr val="FF0000"/>
                </a:solidFill>
              </a:rPr>
              <a:t>varicella-zoster virus: initial infection causes chickenpox</a:t>
            </a:r>
            <a:r>
              <a:rPr lang="en-US" dirty="0"/>
              <a:t>, after the disease is resolved, the virus can remain latent in neurons. </a:t>
            </a:r>
          </a:p>
          <a:p>
            <a:pPr algn="just"/>
            <a:r>
              <a:rPr lang="en-US" dirty="0"/>
              <a:t>Reactivation of the virus (due to stress or other factors) at later age causes shingles (zoster).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3249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725"/>
            <a:ext cx="9036496" cy="661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348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15" y="1124744"/>
            <a:ext cx="892056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876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Emerging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/>
              <a:t>•Some viruses caused infections since 1000s of years ago. </a:t>
            </a:r>
          </a:p>
          <a:p>
            <a:pPr marL="0" indent="0" algn="just">
              <a:buNone/>
            </a:pPr>
            <a:r>
              <a:rPr lang="en-US" sz="2200" dirty="0"/>
              <a:t>•But microbiologists believe that many recent unexpected viral diseases are caused by ‘emerging viruses’. </a:t>
            </a:r>
          </a:p>
          <a:p>
            <a:pPr marL="0" indent="0" algn="just">
              <a:buNone/>
            </a:pPr>
            <a:r>
              <a:rPr lang="en-US" sz="2200" dirty="0"/>
              <a:t>•Emerging viruses may result from: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200" dirty="0"/>
              <a:t>Viruses that have crossed the ‘host species barrier’, i.e. an animal virus acquiring the ability to infect humans. e.g. Influenza virus: if a host cell is simultaneously infected by 2 different viruses (e.g. human, swine) they can swap parts of their genomes → new mutant type occur → resulting in “</a:t>
            </a:r>
            <a:r>
              <a:rPr lang="en-US" sz="2200" dirty="0">
                <a:solidFill>
                  <a:srgbClr val="FF0000"/>
                </a:solidFill>
              </a:rPr>
              <a:t>a chimeric virus or chimera</a:t>
            </a:r>
            <a:r>
              <a:rPr lang="en-US" sz="2200" dirty="0"/>
              <a:t>”, for example, human flu virus covered by bird or pig type capsid, that is a new virus which is not recognized by human immune system, another example is Covid-19. </a:t>
            </a:r>
          </a:p>
        </p:txBody>
      </p:sp>
    </p:spTree>
    <p:extLst>
      <p:ext uri="{BB962C8B-B14F-4D97-AF65-F5344CB8AC3E}">
        <p14:creationId xmlns:p14="http://schemas.microsoft.com/office/powerpoint/2010/main" xmlns="" val="245340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Emerging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Viruses which were endemic (low level of infection in localized area) and then spread world-wide (epidemic or even pandemic). </a:t>
            </a:r>
          </a:p>
          <a:p>
            <a:pPr algn="just"/>
            <a:r>
              <a:rPr lang="en-US" sz="2400" dirty="0"/>
              <a:t>e.g. poliovirus was endemic since ancient times, but after 1900 it was spread world-wide due to urbanization and migration.</a:t>
            </a:r>
          </a:p>
          <a:p>
            <a:pPr algn="just"/>
            <a:r>
              <a:rPr lang="en-GB" sz="2400" dirty="0">
                <a:solidFill>
                  <a:srgbClr val="FF0000"/>
                </a:solidFill>
              </a:rPr>
              <a:t>Note</a:t>
            </a:r>
            <a:r>
              <a:rPr lang="en-GB" sz="2400" dirty="0"/>
              <a:t>: </a:t>
            </a:r>
            <a:r>
              <a:rPr lang="en-US" sz="2400" dirty="0"/>
              <a:t>RNA viruses mutate faster than DNA viruses, single-stranded viruses mutate faster than double-strand virus, and genome size appears to correlate negatively with mutation rate (Viruses with smaller genomes tend to mutate faster).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043924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Classification of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/>
              <a:t>Viruses are also classified according to host range into:</a:t>
            </a:r>
          </a:p>
          <a:p>
            <a:pPr algn="just"/>
            <a:endParaRPr lang="en-GB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/>
              <a:t>Bacteriophages (viruses that infect bacteria).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/>
              <a:t>Animal viruses (viruses that infect animals and human).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/>
              <a:t>Plant viruses (viruses that infect plants).</a:t>
            </a:r>
          </a:p>
        </p:txBody>
      </p:sp>
    </p:spTree>
    <p:extLst>
      <p:ext uri="{BB962C8B-B14F-4D97-AF65-F5344CB8AC3E}">
        <p14:creationId xmlns:p14="http://schemas.microsoft.com/office/powerpoint/2010/main" xmlns="" val="126534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Bacteriophages (</a:t>
            </a:r>
            <a:r>
              <a:rPr lang="en-GB" sz="3200" b="1" dirty="0" err="1"/>
              <a:t>Phages</a:t>
            </a:r>
            <a:r>
              <a:rPr lang="en-GB" sz="3200" b="1" dirty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/>
              <a:t>•Bacteriophages (literally means eater of bacteria) are viruses that infect and replicate within bacterial cells. </a:t>
            </a:r>
          </a:p>
          <a:p>
            <a:pPr marL="0" indent="0" algn="just">
              <a:buNone/>
            </a:pPr>
            <a:r>
              <a:rPr lang="en-US" dirty="0"/>
              <a:t>•Bacteriophages are highly </a:t>
            </a:r>
            <a:r>
              <a:rPr lang="en-US" b="1" dirty="0"/>
              <a:t>specific </a:t>
            </a:r>
            <a:r>
              <a:rPr lang="en-US" dirty="0"/>
              <a:t>in term of their host and hence they have been used to treat bacterial diseases (</a:t>
            </a:r>
            <a:r>
              <a:rPr lang="en-US" b="1" dirty="0"/>
              <a:t>phage therapy</a:t>
            </a:r>
            <a:r>
              <a:rPr lang="en-US" dirty="0"/>
              <a:t>). </a:t>
            </a:r>
          </a:p>
          <a:p>
            <a:pPr marL="0" indent="0" algn="just">
              <a:buNone/>
            </a:pPr>
            <a:r>
              <a:rPr lang="en-GB" dirty="0"/>
              <a:t>•Advantages of phage therapy: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Cheap, rapid (cures in 1-2 days) and effective in small doses.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Can be used to treat long term antibiotic-resistant bacterial infections.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Selectivity: attacking only targeted bacteria without affecting human cells or the beneficial normal flora.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Rarely cause side effects.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555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Bacteriophages (</a:t>
            </a:r>
            <a:r>
              <a:rPr lang="en-GB" sz="3200" b="1" dirty="0" err="1"/>
              <a:t>Phages</a:t>
            </a:r>
            <a:r>
              <a:rPr lang="en-GB" sz="3200" b="1" dirty="0"/>
              <a:t>) - Example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dirty="0"/>
              <a:t>•</a:t>
            </a:r>
            <a:r>
              <a:rPr lang="en-GB" b="1" dirty="0"/>
              <a:t>T-Even </a:t>
            </a:r>
            <a:r>
              <a:rPr lang="en-GB" b="1" dirty="0" err="1"/>
              <a:t>phages</a:t>
            </a:r>
            <a:r>
              <a:rPr lang="en-GB" b="1" dirty="0"/>
              <a:t> </a:t>
            </a:r>
          </a:p>
          <a:p>
            <a:pPr marL="0" indent="0" algn="just">
              <a:buNone/>
            </a:pPr>
            <a:endParaRPr lang="en-GB" b="1" dirty="0"/>
          </a:p>
          <a:p>
            <a:pPr marL="0" indent="0" algn="just">
              <a:buNone/>
            </a:pPr>
            <a:r>
              <a:rPr lang="en-US" dirty="0"/>
              <a:t>–The letter ‘T’ indicates ‘type’ and the word ‘even’ indicates ‘even number’, i.e. T2, T4 and T6. </a:t>
            </a:r>
          </a:p>
          <a:p>
            <a:pPr marL="0" indent="0" algn="just">
              <a:buNone/>
            </a:pPr>
            <a:r>
              <a:rPr lang="en-US" dirty="0"/>
              <a:t>–They are dsDNA viruses that infect </a:t>
            </a:r>
            <a:r>
              <a:rPr lang="en-US" i="1" dirty="0"/>
              <a:t>E. coli </a:t>
            </a:r>
            <a:r>
              <a:rPr lang="en-US" dirty="0"/>
              <a:t>cells. </a:t>
            </a:r>
          </a:p>
          <a:p>
            <a:pPr marL="0" indent="0" algn="just">
              <a:buNone/>
            </a:pPr>
            <a:r>
              <a:rPr lang="en-US" dirty="0"/>
              <a:t>–They have a characteristic structure which is made of: </a:t>
            </a:r>
          </a:p>
          <a:p>
            <a:pPr marL="0" indent="0" algn="just">
              <a:buNone/>
            </a:pPr>
            <a:r>
              <a:rPr lang="en-US" b="1" dirty="0"/>
              <a:t>1.Head</a:t>
            </a:r>
            <a:r>
              <a:rPr lang="en-US" dirty="0"/>
              <a:t>: a polyhedral capsid surrounding the nucleic acid core. </a:t>
            </a:r>
          </a:p>
          <a:p>
            <a:pPr marL="0" indent="0" algn="just">
              <a:buNone/>
            </a:pPr>
            <a:r>
              <a:rPr lang="en-US" b="1" dirty="0"/>
              <a:t>2.Collar</a:t>
            </a:r>
            <a:r>
              <a:rPr lang="en-US" dirty="0"/>
              <a:t>: joining the virus head to its tail. </a:t>
            </a:r>
          </a:p>
          <a:p>
            <a:pPr marL="0" indent="0" algn="just">
              <a:buNone/>
            </a:pPr>
            <a:r>
              <a:rPr lang="en-US" b="1" dirty="0"/>
              <a:t>3.Tail</a:t>
            </a:r>
            <a:r>
              <a:rPr lang="en-US" dirty="0"/>
              <a:t>: a hollow helical protein used to pass the nucleic acid into the host cell after attachment. </a:t>
            </a:r>
          </a:p>
          <a:p>
            <a:pPr marL="0" indent="0" algn="just">
              <a:buNone/>
            </a:pPr>
            <a:r>
              <a:rPr lang="en-US" b="1" dirty="0"/>
              <a:t>4.Tail fibers</a:t>
            </a:r>
            <a:r>
              <a:rPr lang="en-US" dirty="0"/>
              <a:t>: serve for recognition and attachment to host cells.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056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990600"/>
            <a:ext cx="7953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940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D2AAE8-FC5A-4E81-B2A9-E1C8A72ECD4F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667000"/>
            <a:ext cx="66294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Taxonomy of Viruses</a:t>
            </a:r>
          </a:p>
        </p:txBody>
      </p:sp>
      <p:pic>
        <p:nvPicPr>
          <p:cNvPr id="34820" name="Picture 4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2"/>
              <a:end track="12" time="243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CCEF0-BBE9-47AB-95A7-CE25D16CB46C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Viral Taxonomy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Family</a:t>
            </a:r>
            <a:r>
              <a:rPr lang="en-US" sz="3500" smtClean="0">
                <a:latin typeface="Comic Sans MS" pitchFamily="66" charset="0"/>
              </a:rPr>
              <a:t> names end in </a:t>
            </a: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-viridae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Genus</a:t>
            </a:r>
            <a:r>
              <a:rPr lang="en-US" sz="3500" smtClean="0">
                <a:latin typeface="Comic Sans MS" pitchFamily="66" charset="0"/>
              </a:rPr>
              <a:t> names end in </a:t>
            </a: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-virus</a:t>
            </a:r>
            <a:r>
              <a:rPr lang="en-US" sz="350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Viral species</a:t>
            </a:r>
            <a:r>
              <a:rPr lang="en-US" sz="3500" smtClean="0">
                <a:latin typeface="Comic Sans MS" pitchFamily="66" charset="0"/>
              </a:rPr>
              <a:t>: A group of viruses sharing the same genetic information and ecological niche (host).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smtClean="0">
                <a:latin typeface="Comic Sans MS" pitchFamily="66" charset="0"/>
              </a:rPr>
              <a:t> </a:t>
            </a: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Common names</a:t>
            </a:r>
            <a:r>
              <a:rPr lang="en-US" sz="3500" smtClean="0">
                <a:latin typeface="Comic Sans MS" pitchFamily="66" charset="0"/>
              </a:rPr>
              <a:t> are used for </a:t>
            </a: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species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Subspecies</a:t>
            </a:r>
            <a:r>
              <a:rPr lang="en-US" sz="3500" smtClean="0">
                <a:latin typeface="Comic Sans MS" pitchFamily="66" charset="0"/>
              </a:rPr>
              <a:t> are designated by a </a:t>
            </a:r>
            <a:r>
              <a:rPr lang="en-US" sz="3500" smtClean="0">
                <a:solidFill>
                  <a:srgbClr val="FFFF00"/>
                </a:solidFill>
                <a:latin typeface="Comic Sans MS" pitchFamily="66" charset="0"/>
              </a:rPr>
              <a:t>number</a:t>
            </a:r>
          </a:p>
        </p:txBody>
      </p:sp>
      <p:sp>
        <p:nvSpPr>
          <p:cNvPr id="2355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3E73C6-65B7-46C6-B156-91C7186DBA71}" type="slidenum">
              <a:rPr lang="en-US"/>
              <a:pPr/>
              <a:t>21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Viral Taxonomy Examples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289425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Comic Sans MS" pitchFamily="66" charset="0"/>
              </a:rPr>
              <a:t>Herpesviridae</a:t>
            </a:r>
          </a:p>
          <a:p>
            <a:pPr eaLnBrk="1" hangingPunct="1"/>
            <a:r>
              <a:rPr lang="en-US" sz="3000" smtClean="0">
                <a:latin typeface="Comic Sans MS" pitchFamily="66" charset="0"/>
              </a:rPr>
              <a:t>Herpesvirus</a:t>
            </a:r>
          </a:p>
          <a:p>
            <a:pPr eaLnBrk="1" hangingPunct="1"/>
            <a:r>
              <a:rPr lang="en-US" sz="3000" smtClean="0">
                <a:solidFill>
                  <a:srgbClr val="FFFF00"/>
                </a:solidFill>
                <a:latin typeface="Comic Sans MS" pitchFamily="66" charset="0"/>
              </a:rPr>
              <a:t>Human herpes virus 1, HHV 2, HHV 3</a:t>
            </a:r>
          </a:p>
          <a:p>
            <a:pPr eaLnBrk="1" hangingPunct="1"/>
            <a:endParaRPr lang="en-US" sz="300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3000" smtClean="0">
                <a:latin typeface="Comic Sans MS" pitchFamily="66" charset="0"/>
              </a:rPr>
              <a:t>Retroviridae</a:t>
            </a:r>
          </a:p>
          <a:p>
            <a:pPr eaLnBrk="1" hangingPunct="1"/>
            <a:r>
              <a:rPr lang="en-US" sz="3000" smtClean="0">
                <a:latin typeface="Comic Sans MS" pitchFamily="66" charset="0"/>
              </a:rPr>
              <a:t>Lentivirus</a:t>
            </a:r>
          </a:p>
          <a:p>
            <a:pPr eaLnBrk="1" hangingPunct="1"/>
            <a:r>
              <a:rPr lang="en-US" sz="3000" smtClean="0">
                <a:solidFill>
                  <a:srgbClr val="FFFF00"/>
                </a:solidFill>
                <a:latin typeface="Comic Sans MS" pitchFamily="66" charset="0"/>
              </a:rPr>
              <a:t>Human Immunodeficiency Virus 1, HIV 2</a:t>
            </a: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2BBDF-EE65-417C-92A0-3700F6128635}" type="slidenum">
              <a:rPr lang="en-US"/>
              <a:pPr/>
              <a:t>22</a:t>
            </a:fld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Herpes Virus</a:t>
            </a:r>
          </a:p>
        </p:txBody>
      </p:sp>
      <p:pic>
        <p:nvPicPr>
          <p:cNvPr id="25604" name="Picture 5" descr="Herpe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coldsore_-stanf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3488" y="1828800"/>
            <a:ext cx="31384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057400" y="5334000"/>
            <a:ext cx="54864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SIMPLEX I and II</a:t>
            </a:r>
          </a:p>
        </p:txBody>
      </p:sp>
      <p:sp>
        <p:nvSpPr>
          <p:cNvPr id="2560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8120B-C819-43BA-A9DC-270542D0E4B2}" type="slidenum">
              <a:rPr lang="en-US"/>
              <a:pPr/>
              <a:t>23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Adenovirus</a:t>
            </a:r>
          </a:p>
        </p:txBody>
      </p:sp>
      <p:pic>
        <p:nvPicPr>
          <p:cNvPr id="26628" name="Picture 3" descr="Adenoviru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600200"/>
            <a:ext cx="3679825" cy="4527550"/>
          </a:xfrm>
          <a:noFill/>
        </p:spPr>
      </p:pic>
      <p:pic>
        <p:nvPicPr>
          <p:cNvPr id="26629" name="Picture 4" descr="adenod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36909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953000" y="6019800"/>
            <a:ext cx="3429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COMMON COLD</a:t>
            </a:r>
          </a:p>
        </p:txBody>
      </p:sp>
      <p:sp>
        <p:nvSpPr>
          <p:cNvPr id="26631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9EECC-61CF-47EC-9F5F-FFBC212A84C2}" type="slidenum">
              <a:rPr lang="en-US"/>
              <a:pPr/>
              <a:t>24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Influenza Virus</a:t>
            </a:r>
          </a:p>
        </p:txBody>
      </p:sp>
      <p:pic>
        <p:nvPicPr>
          <p:cNvPr id="27652" name="Picture 3" descr="influenz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371600"/>
            <a:ext cx="6934200" cy="4876800"/>
          </a:xfrm>
          <a:noFill/>
        </p:spPr>
      </p:pic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DE575-E35E-4430-8B80-A83026240E44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Chickenpox Virus</a:t>
            </a:r>
          </a:p>
        </p:txBody>
      </p:sp>
      <p:pic>
        <p:nvPicPr>
          <p:cNvPr id="28676" name="Picture 3" descr="ChickenPox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1524000"/>
            <a:ext cx="4106863" cy="4464050"/>
          </a:xfrm>
          <a:noFill/>
        </p:spPr>
      </p:pic>
      <p:sp>
        <p:nvSpPr>
          <p:cNvPr id="2867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0909D-851D-4636-A9E4-B222E0B95C4D}" type="slidenum">
              <a:rPr lang="en-US"/>
              <a:pPr/>
              <a:t>26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239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Papillomavirus – Warts!</a:t>
            </a:r>
          </a:p>
        </p:txBody>
      </p:sp>
      <p:pic>
        <p:nvPicPr>
          <p:cNvPr id="29700" name="Picture 3" descr="papillomavirus war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962150"/>
            <a:ext cx="4537075" cy="4359275"/>
          </a:xfrm>
          <a:noFill/>
        </p:spPr>
      </p:pic>
      <p:sp>
        <p:nvSpPr>
          <p:cNvPr id="2970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91DD59-FC9C-4761-80DA-E76C24B530B9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10600" cy="3276600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RNA or DNA Virus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Do or do NOT have an envelope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Capsid shape</a:t>
            </a:r>
          </a:p>
          <a:p>
            <a:pPr eaLnBrk="1" hangingPunct="1"/>
            <a:r>
              <a:rPr lang="en-US" sz="3600" smtClean="0">
                <a:latin typeface="Comic Sans MS" pitchFamily="66" charset="0"/>
              </a:rPr>
              <a:t>HOST they infect</a:t>
            </a:r>
          </a:p>
          <a:p>
            <a:pPr eaLnBrk="1" hangingPunct="1"/>
            <a:endParaRPr lang="en-US" sz="3600" smtClean="0">
              <a:latin typeface="Comic Sans MS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6388"/>
            <a:ext cx="7848600" cy="1555750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for Virus Identification</a:t>
            </a: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B1E5E-4930-4EA5-AF59-D06AAFC51489}" type="slidenum">
              <a:rPr lang="en-US"/>
              <a:pPr/>
              <a:t>28</a:t>
            </a:fld>
            <a:endParaRPr lang="en-US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  <a:t>Bacteriophages</a:t>
            </a:r>
          </a:p>
        </p:txBody>
      </p:sp>
      <p:pic>
        <p:nvPicPr>
          <p:cNvPr id="31748" name="Picture 6" descr="tph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414713"/>
            <a:ext cx="3733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FDEC5-206F-4ACE-8AB4-7066F4CA8DC9}" type="slidenum">
              <a:rPr lang="en-US"/>
              <a:pPr/>
              <a:t>29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Phages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219700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3600" smtClean="0">
                <a:latin typeface="Comic Sans MS" pitchFamily="66" charset="0"/>
              </a:rPr>
              <a:t>Viruses that attack bacteria are called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bacteriophage</a:t>
            </a:r>
            <a:r>
              <a:rPr lang="en-US" sz="3600" smtClean="0">
                <a:latin typeface="Comic Sans MS" pitchFamily="66" charset="0"/>
              </a:rPr>
              <a:t> or just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phage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T-phages</a:t>
            </a:r>
            <a:r>
              <a:rPr lang="en-US" sz="3600" smtClean="0">
                <a:latin typeface="Comic Sans MS" pitchFamily="66" charset="0"/>
              </a:rPr>
              <a:t> are a specific class of bacteriophages with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icosahedral heads</a:t>
            </a:r>
            <a:r>
              <a:rPr lang="en-US" sz="3600" smtClean="0">
                <a:latin typeface="Comic Sans MS" pitchFamily="66" charset="0"/>
              </a:rPr>
              <a:t>, double-stranded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DNA</a:t>
            </a:r>
            <a:r>
              <a:rPr lang="en-US" sz="3600" smtClean="0">
                <a:latin typeface="Comic Sans MS" pitchFamily="66" charset="0"/>
              </a:rPr>
              <a:t>, and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tails</a:t>
            </a:r>
          </a:p>
        </p:txBody>
      </p:sp>
      <p:pic>
        <p:nvPicPr>
          <p:cNvPr id="32773" name="Picture 6" descr="T2ph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914400"/>
            <a:ext cx="3074988" cy="3128963"/>
          </a:xfrm>
        </p:spPr>
      </p:pic>
      <p:pic>
        <p:nvPicPr>
          <p:cNvPr id="32774" name="Picture 8" descr="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672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Classification of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International committee on taxonomy of viruses (ICTV): </a:t>
            </a:r>
          </a:p>
          <a:p>
            <a:r>
              <a:rPr lang="en-GB" dirty="0"/>
              <a:t>[phylum - class] – order (-</a:t>
            </a:r>
            <a:r>
              <a:rPr lang="en-GB" i="1" dirty="0" err="1"/>
              <a:t>virales</a:t>
            </a:r>
            <a:r>
              <a:rPr lang="en-GB" dirty="0"/>
              <a:t>) – family (-</a:t>
            </a:r>
            <a:r>
              <a:rPr lang="en-GB" i="1" dirty="0" err="1"/>
              <a:t>viridae</a:t>
            </a:r>
            <a:r>
              <a:rPr lang="en-GB" dirty="0"/>
              <a:t>) – subfamily (-</a:t>
            </a:r>
            <a:r>
              <a:rPr lang="en-GB" i="1" dirty="0" err="1"/>
              <a:t>virinae</a:t>
            </a:r>
            <a:r>
              <a:rPr lang="en-GB" dirty="0"/>
              <a:t>) – genus (-</a:t>
            </a:r>
            <a:r>
              <a:rPr lang="en-GB" i="1" dirty="0"/>
              <a:t>virus</a:t>
            </a:r>
            <a:r>
              <a:rPr lang="en-GB" dirty="0"/>
              <a:t>) - species - strain/type </a:t>
            </a:r>
          </a:p>
          <a:p>
            <a:pPr marL="0" indent="0" algn="just">
              <a:buNone/>
            </a:pPr>
            <a:r>
              <a:rPr lang="en-US" dirty="0"/>
              <a:t>–Currently: the viral </a:t>
            </a:r>
            <a:r>
              <a:rPr lang="en-US" b="1" dirty="0"/>
              <a:t>species </a:t>
            </a:r>
            <a:r>
              <a:rPr lang="en-US" dirty="0"/>
              <a:t>(group of viruses that share the same genome &amp; the same relationship to organisms) is written in </a:t>
            </a:r>
            <a:r>
              <a:rPr lang="en-US" b="1" dirty="0"/>
              <a:t>English </a:t>
            </a:r>
            <a:r>
              <a:rPr lang="en-US" dirty="0"/>
              <a:t>not Latin. </a:t>
            </a:r>
          </a:p>
          <a:p>
            <a:pPr marL="0" indent="0" algn="just">
              <a:buNone/>
            </a:pPr>
            <a:r>
              <a:rPr lang="en-GB" dirty="0"/>
              <a:t>e.g. HIV virus: family </a:t>
            </a:r>
            <a:r>
              <a:rPr lang="en-GB" i="1" dirty="0" err="1"/>
              <a:t>Retroviridae</a:t>
            </a:r>
            <a:r>
              <a:rPr lang="en-GB" dirty="0"/>
              <a:t>, genus </a:t>
            </a:r>
            <a:r>
              <a:rPr lang="en-GB" i="1" dirty="0" err="1"/>
              <a:t>Lentiviridae</a:t>
            </a:r>
            <a:r>
              <a:rPr lang="en-GB" dirty="0"/>
              <a:t>, spp. Human immunodeficiency virus. </a:t>
            </a:r>
          </a:p>
          <a:p>
            <a:pPr algn="just"/>
            <a:r>
              <a:rPr lang="en-US" dirty="0"/>
              <a:t>As of 2017, 9 orders, 131 families, 46 subfamilies, 803 genera, and 4,853 species of viruses have been defined by the ICTV.</a:t>
            </a:r>
            <a:endParaRPr lang="en-GB" dirty="0"/>
          </a:p>
          <a:p>
            <a:pPr marL="0" indent="0" algn="just">
              <a:buNone/>
            </a:pPr>
            <a:r>
              <a:rPr lang="en-US" dirty="0"/>
              <a:t>–Virus families are often distinguished based on: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nucleic acid type,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capsid symmetry (shape) and number of </a:t>
            </a:r>
            <a:r>
              <a:rPr lang="en-GB" dirty="0" err="1"/>
              <a:t>capsomeres</a:t>
            </a:r>
            <a:endParaRPr lang="en-GB" dirty="0"/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envelope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size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Host range and target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10284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CFF15-E3A9-4BEA-BBD3-4B84A480B9B2}" type="slidenum">
              <a:rPr lang="en-US"/>
              <a:pPr/>
              <a:t>30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T-phages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8674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latin typeface="Comic Sans MS" pitchFamily="66" charset="0"/>
              </a:rPr>
              <a:t>The most commonly studied T-phages are 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T4 and T7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latin typeface="Comic Sans MS" pitchFamily="66" charset="0"/>
              </a:rPr>
              <a:t>They infect </a:t>
            </a:r>
            <a:r>
              <a:rPr lang="en-US" sz="3200" i="1" smtClean="0">
                <a:solidFill>
                  <a:srgbClr val="82003B"/>
                </a:solidFill>
                <a:latin typeface="Comic Sans MS" pitchFamily="66" charset="0"/>
              </a:rPr>
              <a:t>E. coli</a:t>
            </a:r>
            <a:r>
              <a:rPr lang="en-US" sz="3200" smtClean="0">
                <a:latin typeface="Comic Sans MS" pitchFamily="66" charset="0"/>
              </a:rPr>
              <a:t> , an intestinal bacteria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latin typeface="Comic Sans MS" pitchFamily="66" charset="0"/>
              </a:rPr>
              <a:t>Six small 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spikes</a:t>
            </a:r>
            <a:r>
              <a:rPr lang="en-US" sz="3200" smtClean="0">
                <a:latin typeface="Comic Sans MS" pitchFamily="66" charset="0"/>
              </a:rPr>
              <a:t> at the base of a contractile tail are used to 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attach to the host cell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82003B"/>
                </a:solidFill>
                <a:latin typeface="Comic Sans MS" pitchFamily="66" charset="0"/>
              </a:rPr>
              <a:t>Inject viral DNA</a:t>
            </a:r>
            <a:r>
              <a:rPr lang="en-US" sz="3200" smtClean="0">
                <a:solidFill>
                  <a:srgbClr val="FFFF00"/>
                </a:solidFill>
                <a:latin typeface="Comic Sans MS" pitchFamily="66" charset="0"/>
              </a:rPr>
              <a:t> into cell</a:t>
            </a:r>
          </a:p>
        </p:txBody>
      </p:sp>
      <p:pic>
        <p:nvPicPr>
          <p:cNvPr id="33797" name="Picture 6" descr="Animated gif of bacteriophage T4 infecting cell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1447800"/>
            <a:ext cx="2266950" cy="5181600"/>
          </a:xfrm>
          <a:noFill/>
        </p:spPr>
      </p:pic>
      <p:sp>
        <p:nvSpPr>
          <p:cNvPr id="3379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32379-F8AB-4EB8-ACFB-BB6A6A847CE3}" type="slidenum">
              <a:rPr lang="en-US"/>
              <a:pPr/>
              <a:t>31</a:t>
            </a:fld>
            <a:endParaRPr lang="en-US"/>
          </a:p>
        </p:txBody>
      </p:sp>
      <p:pic>
        <p:nvPicPr>
          <p:cNvPr id="34819" name="Picture 2" descr="_394740_ecoli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6019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i="1" smtClean="0">
                <a:solidFill>
                  <a:srgbClr val="FFFF00"/>
                </a:solidFill>
                <a:latin typeface="Comic Sans MS" pitchFamily="66" charset="0"/>
              </a:rPr>
              <a:t>Escherichia Coli</a:t>
            </a:r>
            <a:r>
              <a:rPr lang="en-US" sz="4800" b="1" smtClean="0">
                <a:solidFill>
                  <a:srgbClr val="FFFF00"/>
                </a:solidFill>
                <a:latin typeface="Comic Sans MS" pitchFamily="66" charset="0"/>
              </a:rPr>
              <a:t> Bacterium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19200" y="6096000"/>
            <a:ext cx="7467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 - EVEN PHAGES ATTACK THIS BACTERIUM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0A6772-3247-42DB-BA02-2F20C707241B}" type="slidenum">
              <a:rPr lang="en-US"/>
              <a:pPr/>
              <a:t>32</a:t>
            </a:fld>
            <a:endParaRPr lang="en-US"/>
          </a:p>
        </p:txBody>
      </p:sp>
      <p:pic>
        <p:nvPicPr>
          <p:cNvPr id="35843" name="Picture 3" descr="virus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2350">
            <a:off x="5867400" y="1524000"/>
            <a:ext cx="27035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smtClean="0">
                <a:solidFill>
                  <a:srgbClr val="FFFF00"/>
                </a:solidFill>
                <a:latin typeface="Comic Sans MS" pitchFamily="66" charset="0"/>
              </a:rPr>
              <a:t>T-Even Bacteriophages</a:t>
            </a:r>
          </a:p>
        </p:txBody>
      </p:sp>
      <p:pic>
        <p:nvPicPr>
          <p:cNvPr id="35845" name="Picture 6" descr="t1569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00741">
            <a:off x="782638" y="1690688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505200"/>
            <a:ext cx="34671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EACC3-1ECB-45E2-82C8-7A646E0101FD}" type="slidenum">
              <a:rPr lang="en-US"/>
              <a:pPr/>
              <a:t>33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239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Diagram of T-4 Bacteriophage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352800" cy="4724400"/>
          </a:xfrm>
        </p:spPr>
        <p:txBody>
          <a:bodyPr/>
          <a:lstStyle/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Head with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20 triangular</a:t>
            </a:r>
            <a:r>
              <a:rPr lang="en-US" sz="3600" smtClean="0">
                <a:latin typeface="Comic Sans MS" pitchFamily="66" charset="0"/>
              </a:rPr>
              <a:t> surfaces</a:t>
            </a:r>
          </a:p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Capsid contains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DNA</a:t>
            </a:r>
          </a:p>
          <a:p>
            <a:pPr marL="0" indent="0" eaLnBrk="1" hangingPunct="1"/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Head &amp; tail</a:t>
            </a:r>
            <a:r>
              <a:rPr lang="en-US" sz="3600" smtClean="0">
                <a:latin typeface="Comic Sans MS" pitchFamily="66" charset="0"/>
              </a:rPr>
              <a:t> fibers made of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protein</a:t>
            </a:r>
          </a:p>
        </p:txBody>
      </p:sp>
      <p:pic>
        <p:nvPicPr>
          <p:cNvPr id="36869" name="Picture 4" descr="bacterioph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1989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F7D9A-5CC0-4967-AB05-9C8D8F517525}" type="slidenum">
              <a:rPr lang="en-US"/>
              <a:pPr/>
              <a:t>34</a:t>
            </a:fld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6858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Retroviruses</a:t>
            </a:r>
          </a:p>
        </p:txBody>
      </p:sp>
      <p:pic>
        <p:nvPicPr>
          <p:cNvPr id="37892" name="Picture 6" descr="HTLV_T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981200"/>
            <a:ext cx="4762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857A1-C258-48FF-947C-F6E68AEA39D7}" type="slidenum">
              <a:rPr lang="en-US"/>
              <a:pPr/>
              <a:t>35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Characteristics of Retroviruses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772400" cy="5181600"/>
          </a:xfrm>
        </p:spPr>
        <p:txBody>
          <a:bodyPr/>
          <a:lstStyle/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Contain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RNA</a:t>
            </a:r>
            <a:r>
              <a:rPr lang="en-US" sz="3600" smtClean="0">
                <a:latin typeface="Comic Sans MS" pitchFamily="66" charset="0"/>
              </a:rPr>
              <a:t>, not DNA</a:t>
            </a:r>
          </a:p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Family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Retroviridae</a:t>
            </a:r>
          </a:p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Contain enzyme called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Reverse Transcriptase</a:t>
            </a:r>
          </a:p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When a retrovirus infects a cell, it injects its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RNA and reverse transcriptase enzyme</a:t>
            </a:r>
            <a:r>
              <a:rPr lang="en-US" sz="3600" smtClean="0">
                <a:latin typeface="Comic Sans MS" pitchFamily="66" charset="0"/>
              </a:rPr>
              <a:t> into the cytoplasm of that cell</a:t>
            </a:r>
          </a:p>
        </p:txBody>
      </p:sp>
      <p:sp>
        <p:nvSpPr>
          <p:cNvPr id="389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2C960C-94CF-45CC-A4BB-24F2A66CEFF8}" type="slidenum">
              <a:rPr lang="en-US"/>
              <a:pPr/>
              <a:t>36</a:t>
            </a:fld>
            <a:endParaRPr lang="en-US"/>
          </a:p>
        </p:txBody>
      </p:sp>
      <p:pic>
        <p:nvPicPr>
          <p:cNvPr id="39939" name="Picture 6" descr="diagram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685800"/>
            <a:ext cx="7467600" cy="5807075"/>
          </a:xfrm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6477000" y="3048000"/>
            <a:ext cx="16764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ENZYME</a:t>
            </a:r>
          </a:p>
        </p:txBody>
      </p:sp>
      <p:sp>
        <p:nvSpPr>
          <p:cNvPr id="3994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CA082-C13F-41FF-B969-ED5F1822BE5C}" type="slidenum">
              <a:rPr lang="en-US"/>
              <a:pPr/>
              <a:t>37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Retroviruses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219700" cy="5181600"/>
          </a:xfrm>
        </p:spPr>
        <p:txBody>
          <a:bodyPr/>
          <a:lstStyle/>
          <a:p>
            <a:pPr marL="0" indent="0" eaLnBrk="1" hangingPunct="1"/>
            <a:r>
              <a:rPr lang="en-US" sz="3600" smtClean="0">
                <a:latin typeface="Comic Sans MS" pitchFamily="66" charset="0"/>
              </a:rPr>
              <a:t>The enzyme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reverse transcriptase</a:t>
            </a:r>
            <a:r>
              <a:rPr lang="en-US" sz="3600" smtClean="0">
                <a:latin typeface="Comic Sans MS" pitchFamily="66" charset="0"/>
              </a:rPr>
              <a:t> (or RTase), which causes synthesis of a complementary DNA molecule 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(cDNA)</a:t>
            </a:r>
            <a:r>
              <a:rPr lang="en-US" sz="3600" smtClean="0">
                <a:latin typeface="Comic Sans MS" pitchFamily="66" charset="0"/>
              </a:rPr>
              <a:t> using virus RNA as a template </a:t>
            </a:r>
          </a:p>
        </p:txBody>
      </p:sp>
      <p:pic>
        <p:nvPicPr>
          <p:cNvPr id="40965" name="Picture 9" descr="Virion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00700" y="2057400"/>
            <a:ext cx="3543300" cy="3783013"/>
          </a:xfrm>
        </p:spPr>
      </p:pic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096000" y="6096000"/>
            <a:ext cx="2286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RTase</a:t>
            </a:r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 flipV="1">
            <a:off x="6629400" y="4343400"/>
            <a:ext cx="685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5AA54-29FF-4E28-9C22-8F37AF990543}" type="slidenum">
              <a:rPr lang="en-US"/>
              <a:pPr/>
              <a:t>38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486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Retroviruses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HIV, the AIDS</a:t>
            </a:r>
            <a:r>
              <a:rPr lang="en-US" sz="3600" smtClean="0">
                <a:latin typeface="Comic Sans MS" pitchFamily="66" charset="0"/>
              </a:rPr>
              <a:t> virus, is a retrovirus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Feline Leukemia Virus</a:t>
            </a:r>
            <a:r>
              <a:rPr lang="en-US" sz="3600" smtClean="0">
                <a:latin typeface="Comic Sans MS" pitchFamily="66" charset="0"/>
              </a:rPr>
              <a:t> is also a retrovirus</a:t>
            </a:r>
          </a:p>
        </p:txBody>
      </p:sp>
      <p:pic>
        <p:nvPicPr>
          <p:cNvPr id="41989" name="Picture 4" descr="aids-hiv-anatom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685800"/>
            <a:ext cx="3581400" cy="4267200"/>
          </a:xfrm>
          <a:noFill/>
        </p:spPr>
      </p:pic>
      <p:pic>
        <p:nvPicPr>
          <p:cNvPr id="41990" name="Picture 5" descr="h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95600" y="4270375"/>
            <a:ext cx="2628900" cy="2587625"/>
          </a:xfrm>
          <a:noFill/>
        </p:spPr>
      </p:pic>
      <p:sp>
        <p:nvSpPr>
          <p:cNvPr id="41991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073" y="707136"/>
            <a:ext cx="6729127" cy="429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Classification of Viruses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b="1" dirty="0"/>
              <a:t>•Nucleic acid classification </a:t>
            </a:r>
          </a:p>
          <a:p>
            <a:pPr marL="0" indent="0" algn="just">
              <a:buNone/>
            </a:pPr>
            <a:r>
              <a:rPr lang="en-US" dirty="0"/>
              <a:t>–Major groups are classified first as DNA or RNA viruses. </a:t>
            </a:r>
          </a:p>
          <a:p>
            <a:pPr marL="0" indent="0" algn="just">
              <a:buNone/>
            </a:pPr>
            <a:r>
              <a:rPr lang="en-US" dirty="0"/>
              <a:t>–Subdivisions are based on properties of nucleic acid; single stranded (</a:t>
            </a:r>
            <a:r>
              <a:rPr lang="en-US" dirty="0" err="1"/>
              <a:t>ss</a:t>
            </a:r>
            <a:r>
              <a:rPr lang="en-US" dirty="0"/>
              <a:t>) or double stranded (ds). </a:t>
            </a:r>
          </a:p>
          <a:p>
            <a:pPr marL="0" indent="0" algn="just">
              <a:buNone/>
            </a:pPr>
            <a:r>
              <a:rPr lang="en-GB" dirty="0"/>
              <a:t>–Since eukaryotic cells don’t have enzymes to copy viral RNA molecules, RNA viruses must have enzymes or genes for the enzymes that are needed to copy the viral RNA molecules. </a:t>
            </a:r>
          </a:p>
          <a:p>
            <a:pPr marL="0" indent="0" algn="just">
              <a:buNone/>
            </a:pPr>
            <a:r>
              <a:rPr lang="en-US" dirty="0"/>
              <a:t>–</a:t>
            </a:r>
            <a:r>
              <a:rPr lang="en-US" dirty="0" err="1">
                <a:solidFill>
                  <a:srgbClr val="FF0000"/>
                </a:solidFill>
              </a:rPr>
              <a:t>ssRNA</a:t>
            </a:r>
            <a:r>
              <a:rPr lang="en-US" dirty="0"/>
              <a:t> viruses contain either (+)sense RNA i.e. RNA acts as mRNA that can be translated by host ribosomes, or anti-sense  /(-)sense RNA: RNA acts as template during transcription to make complementary (+)sense mRNA which will be translated by host ribosomes. </a:t>
            </a:r>
          </a:p>
          <a:p>
            <a:pPr marL="0" indent="0" algn="just">
              <a:buNone/>
            </a:pPr>
            <a:r>
              <a:rPr lang="en-US" dirty="0"/>
              <a:t>–</a:t>
            </a:r>
            <a:r>
              <a:rPr lang="en-US" dirty="0">
                <a:solidFill>
                  <a:srgbClr val="FF0000"/>
                </a:solidFill>
              </a:rPr>
              <a:t>(-) sense virus must carry </a:t>
            </a:r>
            <a:r>
              <a:rPr lang="en-US" b="1" dirty="0">
                <a:solidFill>
                  <a:srgbClr val="FF0000"/>
                </a:solidFill>
              </a:rPr>
              <a:t>RNA polymerase </a:t>
            </a:r>
            <a:r>
              <a:rPr lang="en-US" dirty="0">
                <a:solidFill>
                  <a:srgbClr val="FF0000"/>
                </a:solidFill>
              </a:rPr>
              <a:t>within </a:t>
            </a:r>
            <a:r>
              <a:rPr lang="en-US" dirty="0" err="1">
                <a:solidFill>
                  <a:srgbClr val="FF0000"/>
                </a:solidFill>
              </a:rPr>
              <a:t>virion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8610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w95289_t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38"/>
            <a:ext cx="853440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34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w95289_t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0"/>
            <a:ext cx="8915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953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Classification of Viruses - Examples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b="1" dirty="0"/>
              <a:t>•RNA viruses</a:t>
            </a:r>
          </a:p>
          <a:p>
            <a:pPr marL="0" indent="0" algn="just">
              <a:buNone/>
            </a:pPr>
            <a:r>
              <a:rPr lang="en-GB" b="1" dirty="0"/>
              <a:t> </a:t>
            </a:r>
          </a:p>
          <a:p>
            <a:pPr marL="0" indent="0" algn="just">
              <a:buNone/>
            </a:pPr>
            <a:r>
              <a:rPr lang="en-GB" dirty="0"/>
              <a:t>–</a:t>
            </a:r>
            <a:r>
              <a:rPr lang="en-GB" b="1" dirty="0"/>
              <a:t>Enteroviruses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Non-enveloped (+)sense </a:t>
            </a:r>
            <a:r>
              <a:rPr lang="en-US" dirty="0" err="1"/>
              <a:t>ssRNA</a:t>
            </a:r>
            <a:r>
              <a:rPr lang="en-US" dirty="0"/>
              <a:t> viruses from the family </a:t>
            </a:r>
            <a:r>
              <a:rPr lang="en-US" dirty="0" err="1"/>
              <a:t>Picornaviridae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E.g. poliovirus (which </a:t>
            </a:r>
            <a:r>
              <a:rPr lang="en-US" dirty="0">
                <a:solidFill>
                  <a:srgbClr val="FF0000"/>
                </a:solidFill>
              </a:rPr>
              <a:t>causes poliomyelitis</a:t>
            </a:r>
            <a:r>
              <a:rPr lang="en-US" dirty="0"/>
              <a:t>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They are resistant to chemicals &amp; can replicate in &amp; pass through GIT &amp; spread to the nervous system.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They spread through the fecal-oral route.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942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Classification of Viruses - Examples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00" dirty="0"/>
              <a:t>•</a:t>
            </a:r>
            <a:r>
              <a:rPr lang="en-GB" sz="3800" b="1" dirty="0"/>
              <a:t>RNA viruses </a:t>
            </a:r>
          </a:p>
          <a:p>
            <a:pPr marL="0" indent="0" algn="just">
              <a:buNone/>
            </a:pPr>
            <a:r>
              <a:rPr lang="en-GB" sz="3800" b="1" dirty="0"/>
              <a:t>–</a:t>
            </a:r>
            <a:r>
              <a:rPr lang="en-GB" sz="3800" b="1" dirty="0" err="1"/>
              <a:t>Retroviridae</a:t>
            </a:r>
            <a:r>
              <a:rPr lang="en-GB" sz="3800" b="1" dirty="0"/>
              <a:t> </a:t>
            </a:r>
          </a:p>
          <a:p>
            <a:pPr algn="just"/>
            <a:r>
              <a:rPr lang="en-US" sz="3800" dirty="0"/>
              <a:t>Enveloped viruses having two copies of (+)sense </a:t>
            </a:r>
            <a:r>
              <a:rPr lang="en-US" sz="3800" dirty="0" err="1"/>
              <a:t>ssRNA</a:t>
            </a:r>
            <a:r>
              <a:rPr lang="en-US" sz="3800" dirty="0"/>
              <a:t>. </a:t>
            </a:r>
          </a:p>
          <a:p>
            <a:pPr algn="just"/>
            <a:r>
              <a:rPr lang="en-US" sz="3800" dirty="0"/>
              <a:t>Also contain the enzyme </a:t>
            </a:r>
            <a:r>
              <a:rPr lang="en-US" sz="3800" b="1" dirty="0"/>
              <a:t>reverse transcriptase. </a:t>
            </a:r>
            <a:endParaRPr lang="en-US" sz="3800" dirty="0"/>
          </a:p>
          <a:p>
            <a:pPr algn="just"/>
            <a:r>
              <a:rPr lang="en-US" sz="3800" dirty="0"/>
              <a:t>The following pattern is followed for protein synthesis: </a:t>
            </a:r>
          </a:p>
          <a:p>
            <a:pPr marL="0" indent="0" algn="just">
              <a:buNone/>
            </a:pPr>
            <a:r>
              <a:rPr lang="en-US" sz="3800" dirty="0"/>
              <a:t>1. Viral RNA is reverse-transcribed into DNA by reverse transcriptase. </a:t>
            </a:r>
          </a:p>
          <a:p>
            <a:pPr marL="0" indent="0" algn="just">
              <a:buNone/>
            </a:pPr>
            <a:r>
              <a:rPr lang="en-US" sz="3800" dirty="0"/>
              <a:t>2.The DNA is integrated into the host’s genome by </a:t>
            </a:r>
            <a:r>
              <a:rPr lang="en-US" sz="3800" b="1" dirty="0"/>
              <a:t>integrase </a:t>
            </a:r>
            <a:r>
              <a:rPr lang="en-US" sz="3800" dirty="0"/>
              <a:t>enzyme, this integrated DNA is known as a </a:t>
            </a:r>
            <a:r>
              <a:rPr lang="en-US" sz="3800" b="1" dirty="0"/>
              <a:t>provirus. </a:t>
            </a:r>
            <a:endParaRPr lang="en-US" sz="3800" dirty="0"/>
          </a:p>
          <a:p>
            <a:pPr marL="0" indent="0" algn="just">
              <a:buNone/>
            </a:pPr>
            <a:r>
              <a:rPr lang="en-US" sz="3800" dirty="0"/>
              <a:t>3.The provirus (DNA) is then transcribed into RNA. </a:t>
            </a:r>
          </a:p>
          <a:p>
            <a:pPr marL="0" indent="0" algn="just">
              <a:buNone/>
            </a:pPr>
            <a:r>
              <a:rPr lang="en-US" sz="3800" dirty="0"/>
              <a:t>4.The resultant RNA is finally translated into polypeptides (proteins). </a:t>
            </a:r>
            <a:r>
              <a:rPr lang="en-GB" sz="3800" dirty="0">
                <a:solidFill>
                  <a:srgbClr val="FF0000"/>
                </a:solidFill>
              </a:rPr>
              <a:t>Retroviruses causes AIDS (HIV), </a:t>
            </a:r>
            <a:r>
              <a:rPr lang="en-GB" sz="3800" dirty="0" err="1">
                <a:solidFill>
                  <a:srgbClr val="FF0000"/>
                </a:solidFill>
              </a:rPr>
              <a:t>tumors</a:t>
            </a:r>
            <a:r>
              <a:rPr lang="en-GB" sz="3800" dirty="0">
                <a:solidFill>
                  <a:srgbClr val="FF0000"/>
                </a:solidFill>
              </a:rPr>
              <a:t> &amp; </a:t>
            </a:r>
            <a:r>
              <a:rPr lang="en-GB" sz="3800" dirty="0" err="1">
                <a:solidFill>
                  <a:srgbClr val="FF0000"/>
                </a:solidFill>
              </a:rPr>
              <a:t>leukemias</a:t>
            </a:r>
            <a:r>
              <a:rPr lang="en-GB" sz="3800" dirty="0">
                <a:solidFill>
                  <a:srgbClr val="FF0000"/>
                </a:solidFill>
              </a:rPr>
              <a:t> (HTLV-1).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6676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Retroviruses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GB" sz="2400" dirty="0"/>
          </a:p>
          <a:p>
            <a:pPr algn="just"/>
            <a:r>
              <a:rPr lang="en-GB" sz="2400" dirty="0"/>
              <a:t>Human immunodeficiency virus (HIV) is the cause of acquired immune deficiency syndrome (AIDS).</a:t>
            </a:r>
          </a:p>
          <a:p>
            <a:pPr algn="just"/>
            <a:r>
              <a:rPr lang="en-GB" sz="2400" dirty="0"/>
              <a:t>HIV is able to attach and invade cells bearing receptors that the virus recognizes and the most important of these receptors is CD₄ receptors.</a:t>
            </a:r>
          </a:p>
          <a:p>
            <a:pPr algn="just"/>
            <a:r>
              <a:rPr lang="en-GB" sz="2400" dirty="0"/>
              <a:t>Cells possessing CD₄ receptors are called CD₄+ cells.</a:t>
            </a:r>
          </a:p>
          <a:p>
            <a:pPr algn="just"/>
            <a:r>
              <a:rPr lang="en-GB" sz="2400" dirty="0"/>
              <a:t>The most important CD₄+ cells is; helper T cells and macrophages.</a:t>
            </a:r>
          </a:p>
        </p:txBody>
      </p:sp>
    </p:spTree>
    <p:extLst>
      <p:ext uri="{BB962C8B-B14F-4D97-AF65-F5344CB8AC3E}">
        <p14:creationId xmlns:p14="http://schemas.microsoft.com/office/powerpoint/2010/main" xmlns="" val="153057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1471</Words>
  <Application>Microsoft Office PowerPoint</Application>
  <PresentationFormat>On-screen Show (4:3)</PresentationFormat>
  <Paragraphs>208</Paragraphs>
  <Slides>39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Taxonomy of Viruses   Dr.Sonal Mishra</vt:lpstr>
      <vt:lpstr>Taxonomy of Viruses</vt:lpstr>
      <vt:lpstr>Classification of Viruses</vt:lpstr>
      <vt:lpstr>Classification of Viruses</vt:lpstr>
      <vt:lpstr>Slide 5</vt:lpstr>
      <vt:lpstr>Slide 6</vt:lpstr>
      <vt:lpstr>Classification of Viruses - Examples</vt:lpstr>
      <vt:lpstr>Classification of Viruses - Examples</vt:lpstr>
      <vt:lpstr>Retroviruses - example</vt:lpstr>
      <vt:lpstr>Slide 10</vt:lpstr>
      <vt:lpstr>Classification of Viruses - Examples</vt:lpstr>
      <vt:lpstr>Slide 12</vt:lpstr>
      <vt:lpstr>Slide 13</vt:lpstr>
      <vt:lpstr>Emerging Viruses</vt:lpstr>
      <vt:lpstr>Emerging Viruses</vt:lpstr>
      <vt:lpstr>Classification of Viruses</vt:lpstr>
      <vt:lpstr>Bacteriophages (Phages)</vt:lpstr>
      <vt:lpstr>Bacteriophages (Phages) - Example</vt:lpstr>
      <vt:lpstr>Slide 19</vt:lpstr>
      <vt:lpstr>Viral Taxonomy</vt:lpstr>
      <vt:lpstr>Viral Taxonomy Examples</vt:lpstr>
      <vt:lpstr>Herpes Virus</vt:lpstr>
      <vt:lpstr>Adenovirus</vt:lpstr>
      <vt:lpstr>Influenza Virus</vt:lpstr>
      <vt:lpstr>Chickenpox Virus</vt:lpstr>
      <vt:lpstr>Papillomavirus – Warts!</vt:lpstr>
      <vt:lpstr>Used for Virus Identification</vt:lpstr>
      <vt:lpstr>Bacteriophages</vt:lpstr>
      <vt:lpstr>Phages</vt:lpstr>
      <vt:lpstr>T-phages</vt:lpstr>
      <vt:lpstr>Escherichia Coli Bacterium</vt:lpstr>
      <vt:lpstr>T-Even Bacteriophages</vt:lpstr>
      <vt:lpstr>Diagram of T-4 Bacteriophage</vt:lpstr>
      <vt:lpstr>Retroviruses</vt:lpstr>
      <vt:lpstr>Characteristics of Retroviruses</vt:lpstr>
      <vt:lpstr>Slide 36</vt:lpstr>
      <vt:lpstr>Retroviruses</vt:lpstr>
      <vt:lpstr>Retroviruses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Viruses, Viroids, and Prions</dc:title>
  <dc:creator>DR.SONAL MISHRA</dc:creator>
  <cp:lastModifiedBy>DR.SONAL MISHRA</cp:lastModifiedBy>
  <cp:revision>17</cp:revision>
  <dcterms:created xsi:type="dcterms:W3CDTF">2006-08-16T00:00:00Z</dcterms:created>
  <dcterms:modified xsi:type="dcterms:W3CDTF">2026-06-25T04:52:20Z</dcterms:modified>
</cp:coreProperties>
</file>